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2" r:id="rId4"/>
    <p:sldId id="266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317" r:id="rId17"/>
    <p:sldId id="316" r:id="rId18"/>
    <p:sldId id="324" r:id="rId19"/>
    <p:sldId id="279" r:id="rId20"/>
    <p:sldId id="280" r:id="rId21"/>
    <p:sldId id="281" r:id="rId22"/>
    <p:sldId id="282" r:id="rId23"/>
    <p:sldId id="283" r:id="rId24"/>
    <p:sldId id="284" r:id="rId25"/>
    <p:sldId id="31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318" r:id="rId37"/>
    <p:sldId id="301" r:id="rId38"/>
    <p:sldId id="326" r:id="rId39"/>
    <p:sldId id="319" r:id="rId40"/>
    <p:sldId id="263" r:id="rId41"/>
    <p:sldId id="32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29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E1B27-88F8-421E-AD19-381B57856FFB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51092-5550-459C-8BBC-9BFCAB62F7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84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19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20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9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67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2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08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54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03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798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98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0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D26CA-99B7-457B-B1E0-7E0F5A26D106}" type="datetimeFigureOut">
              <a:rPr lang="en-GB" smtClean="0"/>
              <a:pPr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95A11-CD6F-4C04-BBF8-9D7303F29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18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.Kor@leedsbeckett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tatisticslectures.com/topics/onewayanova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ss-tutorials.com/anova-what-is-i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andstatistics.com/learn-stats/hypothesis-testing/one-way-anova-by-hand" TargetMode="External"/><Relationship Id="rId2" Type="http://schemas.openxmlformats.org/officeDocument/2006/relationships/hyperlink" Target="http://oak.ucc.nau.edu/rh232/courses/EPS625/Handouts/One-Way%20ANOVA/Hand%20Calculation%20of%20ANOV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WUjsSB7E-k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/17/topic-library/modeling-statistics/anova/anova-statistics/understanding-sums-of-square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.yale.edu/Courses/1997-98/101/anovareg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d.psych.bio.uni-goettingen.de/mv/unit/lm_cat/lm_cat_unbal_ss_explained.html" TargetMode="External"/><Relationship Id="rId2" Type="http://schemas.openxmlformats.org/officeDocument/2006/relationships/hyperlink" Target="https://www.ibm.com/support/knowledgecenter/en/SSLVMB_23.0.0/spss/common/glm_general_factorial_sum_of_squares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type-iii-error-in-statistical-tests/" TargetMode="External"/><Relationship Id="rId2" Type="http://schemas.openxmlformats.org/officeDocument/2006/relationships/hyperlink" Target="http://md.psych.bio.uni-goettingen.de/mv/unit/lm_cat/lm_cat_unbal_ss_explained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goanna.cs.rmit.edu.au/~fscholer/anova.php" TargetMode="External"/><Relationship Id="rId2" Type="http://schemas.openxmlformats.org/officeDocument/2006/relationships/hyperlink" Target="http://webpages.uidaho.edu/cals-statprog/sas/workshops/glm/lsmean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vm.edu/~dhowell/StatPages/More_Stuff/Type1-3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Tf4vHhyGpc" TargetMode="External"/><Relationship Id="rId2" Type="http://schemas.openxmlformats.org/officeDocument/2006/relationships/hyperlink" Target="https://www.youtube.com/watch?v=JgMFhKi6f6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i4mamuL_CF8" TargetMode="External"/><Relationship Id="rId4" Type="http://schemas.openxmlformats.org/officeDocument/2006/relationships/hyperlink" Target="https://www.youtube.com/watch?v=UrRYITjDOww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Week 2: </a:t>
            </a:r>
            <a:r>
              <a:rPr lang="en-GB" dirty="0"/>
              <a:t>Inferential Statistics 1 (ANOVA)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A.Kor@leedsbeckett.ac.uk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18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ANOVA Overview – the three pairs of t-tests could be replaced with a single One-Way ANOVA test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67087" y="2096294"/>
            <a:ext cx="54578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1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166" y="268575"/>
            <a:ext cx="5567909" cy="3883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6457" y="2453180"/>
            <a:ext cx="5819775" cy="4095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05600" y="609600"/>
            <a:ext cx="285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220176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934" y="338137"/>
            <a:ext cx="5629275" cy="3743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3877" y="2735481"/>
            <a:ext cx="5753100" cy="3762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609600"/>
            <a:ext cx="375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alternative hypothesis</a:t>
            </a:r>
          </a:p>
        </p:txBody>
      </p:sp>
    </p:spTree>
    <p:extLst>
      <p:ext uri="{BB962C8B-B14F-4D97-AF65-F5344CB8AC3E}">
        <p14:creationId xmlns:p14="http://schemas.microsoft.com/office/powerpoint/2010/main" val="400683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363" y="196959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/>
              <a:t>If one of the means is not equal -&gt; reject null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363" y="2003698"/>
            <a:ext cx="58483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2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47" y="392627"/>
            <a:ext cx="10515600" cy="450421"/>
          </a:xfrm>
        </p:spPr>
        <p:txBody>
          <a:bodyPr>
            <a:noAutofit/>
          </a:bodyPr>
          <a:lstStyle/>
          <a:p>
            <a:r>
              <a:rPr lang="en-GB" sz="2400" dirty="0"/>
              <a:t>This is the model:</a:t>
            </a:r>
            <a:br>
              <a:rPr lang="en-GB" sz="2400" dirty="0"/>
            </a:br>
            <a:r>
              <a:rPr lang="en-GB" sz="2400" dirty="0" err="1"/>
              <a:t>i</a:t>
            </a:r>
            <a:r>
              <a:rPr lang="en-GB" sz="2400" dirty="0"/>
              <a:t> – indexes treatment, k = observation number, µ =  overall population mean, </a:t>
            </a:r>
            <a:r>
              <a:rPr lang="en-GB" sz="2400" dirty="0">
                <a:sym typeface="Symbol" panose="05050102010706020507" pitchFamily="18" charset="2"/>
              </a:rPr>
              <a:t></a:t>
            </a:r>
            <a:r>
              <a:rPr lang="en-GB" sz="2400" dirty="0" err="1">
                <a:sym typeface="Symbol" panose="05050102010706020507" pitchFamily="18" charset="2"/>
              </a:rPr>
              <a:t>i</a:t>
            </a:r>
            <a:r>
              <a:rPr lang="en-GB" sz="2400" dirty="0">
                <a:sym typeface="Symbol" panose="05050102010706020507" pitchFamily="18" charset="2"/>
              </a:rPr>
              <a:t> = effect of medication (</a:t>
            </a:r>
            <a:r>
              <a:rPr lang="en-GB" sz="2400" dirty="0" err="1">
                <a:sym typeface="Symbol" panose="05050102010706020507" pitchFamily="18" charset="2"/>
              </a:rPr>
              <a:t>i</a:t>
            </a:r>
            <a:r>
              <a:rPr lang="en-GB" sz="2400" dirty="0">
                <a:sym typeface="Symbol" panose="05050102010706020507" pitchFamily="18" charset="2"/>
              </a:rPr>
              <a:t> = 1,2,3 for 3 types of medicine), </a:t>
            </a:r>
            <a:endParaRPr lang="en-GB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571" y="1551157"/>
            <a:ext cx="5989276" cy="4213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r="2492" b="2656"/>
          <a:stretch/>
        </p:blipFill>
        <p:spPr>
          <a:xfrm>
            <a:off x="6072923" y="1072977"/>
            <a:ext cx="5344998" cy="4275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2147" y="3669954"/>
            <a:ext cx="2695575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26285" y="4893274"/>
            <a:ext cx="14382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ANOVA – Analyses the variances of the groups to check whether there is any significant differences in the means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3955" y="1888652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2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Underlying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Very good resource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http://statisticslectures.com/topics/onewayanova/</a:t>
            </a:r>
            <a:endParaRPr lang="en-GB" dirty="0"/>
          </a:p>
          <a:p>
            <a:r>
              <a:rPr lang="en-GB" dirty="0"/>
              <a:t>The step by step procedure for one way ANOVA is found in Excel sheet ANOVA_medication.xlsx</a:t>
            </a:r>
          </a:p>
          <a:p>
            <a:r>
              <a:rPr lang="en-GB" dirty="0"/>
              <a:t>Note, I shall provide a recording for the explanation by this Wednesday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5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Excellent Resource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https://www.spss-tutorials.com/anova-what-is-it/</a:t>
            </a:r>
            <a:r>
              <a:rPr lang="en-GB" dirty="0"/>
              <a:t> </a:t>
            </a:r>
          </a:p>
          <a:p>
            <a:r>
              <a:rPr lang="en-GB" dirty="0"/>
              <a:t>Look at the excel sheet (spss.xlsx)</a:t>
            </a:r>
          </a:p>
        </p:txBody>
      </p:sp>
    </p:spTree>
    <p:extLst>
      <p:ext uri="{BB962C8B-B14F-4D97-AF65-F5344CB8AC3E}">
        <p14:creationId xmlns:p14="http://schemas.microsoft.com/office/powerpoint/2010/main" val="345782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separate recorded explanation will be given for slides 18 to 31 and ANOVA_medication.xlsx by this Wednesday</a:t>
            </a:r>
          </a:p>
        </p:txBody>
      </p:sp>
    </p:spTree>
    <p:extLst>
      <p:ext uri="{BB962C8B-B14F-4D97-AF65-F5344CB8AC3E}">
        <p14:creationId xmlns:p14="http://schemas.microsoft.com/office/powerpoint/2010/main" val="416563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311" y="-2573"/>
            <a:ext cx="5686851" cy="3951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808" y="3835229"/>
            <a:ext cx="325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Mean of </a:t>
            </a:r>
            <a:r>
              <a:rPr lang="en-GB" dirty="0">
                <a:solidFill>
                  <a:srgbClr val="FF0000"/>
                </a:solidFill>
              </a:rPr>
              <a:t>each</a:t>
            </a:r>
            <a:r>
              <a:rPr lang="en-GB" dirty="0"/>
              <a:t> group</a:t>
            </a:r>
          </a:p>
          <a:p>
            <a:r>
              <a:rPr lang="en-GB" dirty="0"/>
              <a:t>________ Mean of </a:t>
            </a:r>
            <a:r>
              <a:rPr lang="en-GB" dirty="0">
                <a:solidFill>
                  <a:srgbClr val="FF0000"/>
                </a:solidFill>
              </a:rPr>
              <a:t>all </a:t>
            </a:r>
          </a:p>
          <a:p>
            <a:r>
              <a:rPr lang="en-GB" dirty="0"/>
              <a:t>the </a:t>
            </a:r>
            <a:r>
              <a:rPr lang="en-GB" dirty="0">
                <a:solidFill>
                  <a:srgbClr val="FF0000"/>
                </a:solidFill>
              </a:rPr>
              <a:t>groups</a:t>
            </a:r>
            <a:r>
              <a:rPr lang="en-GB" dirty="0"/>
              <a:t> (grand mean)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5680" y="-2573"/>
            <a:ext cx="5163333" cy="35932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39260" y="3628422"/>
            <a:ext cx="274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Variation</a:t>
            </a:r>
            <a:r>
              <a:rPr lang="en-GB" dirty="0"/>
              <a:t> of </a:t>
            </a:r>
            <a:r>
              <a:rPr lang="en-GB" dirty="0">
                <a:solidFill>
                  <a:srgbClr val="FF0000"/>
                </a:solidFill>
              </a:rPr>
              <a:t>means between groups </a:t>
            </a:r>
            <a:r>
              <a:rPr lang="en-GB" dirty="0"/>
              <a:t>– calculate the variability of the 3 means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4476" y="3835229"/>
            <a:ext cx="4467908" cy="30227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73353" y="5705218"/>
            <a:ext cx="325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Variation of </a:t>
            </a:r>
            <a:r>
              <a:rPr lang="en-GB" dirty="0">
                <a:solidFill>
                  <a:srgbClr val="FF0000"/>
                </a:solidFill>
              </a:rPr>
              <a:t>observations within each group </a:t>
            </a:r>
            <a:r>
              <a:rPr lang="en-GB" dirty="0"/>
              <a:t>– calculate the variability of the observations within each group</a:t>
            </a:r>
          </a:p>
        </p:txBody>
      </p:sp>
    </p:spTree>
    <p:extLst>
      <p:ext uri="{BB962C8B-B14F-4D97-AF65-F5344CB8AC3E}">
        <p14:creationId xmlns:p14="http://schemas.microsoft.com/office/powerpoint/2010/main" val="247874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One-way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ANOVA is to compare means</a:t>
            </a:r>
          </a:p>
          <a:p>
            <a:r>
              <a:rPr lang="en-GB" dirty="0"/>
              <a:t>Compare the effectiveness of one treatment factor with two or more treatment factors</a:t>
            </a:r>
          </a:p>
          <a:p>
            <a:r>
              <a:rPr lang="en-GB" dirty="0"/>
              <a:t>Step by Step Calculation (document) </a:t>
            </a:r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http://oak.ucc.nau.edu/rh232/courses/EPS625/Handouts/One-Way%20ANOVA/Hand%20Calculation%20of%20ANOVA.pdf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http://www.mathandstatistics.com/learn-stats/hypothesis-testing/one-way-anova-by-hand</a:t>
            </a:r>
            <a:r>
              <a:rPr lang="en-GB" dirty="0"/>
              <a:t> </a:t>
            </a:r>
          </a:p>
          <a:p>
            <a:r>
              <a:rPr lang="en-GB" dirty="0"/>
              <a:t>Step by Step Calculation (</a:t>
            </a:r>
            <a:r>
              <a:rPr lang="en-GB" dirty="0" err="1"/>
              <a:t>youtube</a:t>
            </a:r>
            <a:r>
              <a:rPr lang="en-GB" dirty="0"/>
              <a:t>) 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https://www.youtube.com/watch?v=WUjsSB7E-ko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9504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02" y="160173"/>
            <a:ext cx="11474669" cy="1325563"/>
          </a:xfrm>
        </p:spPr>
        <p:txBody>
          <a:bodyPr/>
          <a:lstStyle/>
          <a:p>
            <a:r>
              <a:rPr lang="en-GB" dirty="0"/>
              <a:t>Calculate the ratio – reject null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9303" y="1333500"/>
            <a:ext cx="7420362" cy="48803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BC48F8-69A7-41CD-B591-2DF53A22A266}"/>
              </a:ext>
            </a:extLst>
          </p:cNvPr>
          <p:cNvSpPr txBox="1">
            <a:spLocks/>
          </p:cNvSpPr>
          <p:nvPr/>
        </p:nvSpPr>
        <p:spPr>
          <a:xfrm>
            <a:off x="358665" y="5372264"/>
            <a:ext cx="114746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F = between groups/Within Groups</a:t>
            </a:r>
          </a:p>
          <a:p>
            <a:r>
              <a:rPr lang="en-GB" sz="3200" dirty="0"/>
              <a:t>The larger the ratio, the more likely the groups have different means (thus, reject null hypothesis)</a:t>
            </a:r>
          </a:p>
        </p:txBody>
      </p:sp>
    </p:spTree>
    <p:extLst>
      <p:ext uri="{BB962C8B-B14F-4D97-AF65-F5344CB8AC3E}">
        <p14:creationId xmlns:p14="http://schemas.microsoft.com/office/powerpoint/2010/main" val="3948265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3827"/>
          </a:xfrm>
        </p:spPr>
        <p:txBody>
          <a:bodyPr/>
          <a:lstStyle/>
          <a:p>
            <a:r>
              <a:rPr lang="en-GB" dirty="0"/>
              <a:t>Calculate three types of sums of squares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1109" y="963827"/>
            <a:ext cx="6048375" cy="4476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5039" y="5809389"/>
            <a:ext cx="9910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http://support.minitab.com/en-us/minitab/17/topic-library/modeling-statistics/anova/anova-statistics/understanding-sums-of-squares/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798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3068" y="28317"/>
            <a:ext cx="161925" cy="30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894" y="1723082"/>
            <a:ext cx="5471349" cy="38251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206" y="28317"/>
            <a:ext cx="5276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Mean of a group;     Mean of all the groups; </a:t>
            </a:r>
            <a:r>
              <a:rPr lang="en-GB" dirty="0" err="1"/>
              <a:t>ni</a:t>
            </a:r>
            <a:r>
              <a:rPr lang="en-GB" dirty="0"/>
              <a:t> – number of observations for the group (do separately for groups 1, 2 and then 3) then total up the squares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5343" y="51402"/>
            <a:ext cx="209550" cy="24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83643" y="28317"/>
            <a:ext cx="5276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Do individually for each observation within a group (i.e. square (observed value – mean of a group) followed by summing up for all the observed values within a group. Repeat for groups 2 and 3. Total for all the three groups.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5785" y="1723082"/>
            <a:ext cx="6219825" cy="4457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206" y="5733535"/>
            <a:ext cx="51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Variation in the mean of each group from the grand mean (</a:t>
            </a:r>
            <a:r>
              <a:rPr lang="en-GB" dirty="0" err="1">
                <a:solidFill>
                  <a:srgbClr val="FF0000"/>
                </a:solidFill>
              </a:rPr>
              <a:t>SSbetween</a:t>
            </a:r>
            <a:r>
              <a:rPr lang="en-GB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3961" y="5857616"/>
            <a:ext cx="51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Variation of each score from its group mean (</a:t>
            </a:r>
            <a:r>
              <a:rPr lang="en-GB" dirty="0" err="1">
                <a:solidFill>
                  <a:srgbClr val="FF0000"/>
                </a:solidFill>
              </a:rPr>
              <a:t>SSwithin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6492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913"/>
          </a:xfrm>
        </p:spPr>
        <p:txBody>
          <a:bodyPr>
            <a:normAutofit fontScale="90000"/>
          </a:bodyPr>
          <a:lstStyle/>
          <a:p>
            <a:r>
              <a:rPr lang="en-GB" dirty="0"/>
              <a:t>Total variation in the data from the grand mean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191526"/>
            <a:ext cx="6000750" cy="4524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7492" y="1191526"/>
            <a:ext cx="4707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Start with group 1.</a:t>
            </a:r>
          </a:p>
          <a:p>
            <a:r>
              <a:rPr lang="en-GB" dirty="0"/>
              <a:t>Find the difference of each observed value in group 1 from grand mean. Square the difference. Sum the squares for all the observed values in group 1.</a:t>
            </a:r>
          </a:p>
          <a:p>
            <a:endParaRPr lang="en-GB" dirty="0"/>
          </a:p>
          <a:p>
            <a:r>
              <a:rPr lang="en-GB" dirty="0"/>
              <a:t>Continue with groups 2 and 3.</a:t>
            </a:r>
          </a:p>
          <a:p>
            <a:r>
              <a:rPr lang="en-GB" dirty="0"/>
              <a:t>Total variation = sum of squares for group 1 + sum of squares for group 2 + sum of squares for group 3.</a:t>
            </a:r>
          </a:p>
          <a:p>
            <a:endParaRPr lang="en-GB" dirty="0"/>
          </a:p>
          <a:p>
            <a:r>
              <a:rPr lang="en-GB" dirty="0"/>
              <a:t>SST – total sum of squares</a:t>
            </a:r>
          </a:p>
          <a:p>
            <a:r>
              <a:rPr lang="en-GB" dirty="0"/>
              <a:t>Or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SStotal</a:t>
            </a:r>
            <a:r>
              <a:rPr lang="en-GB" dirty="0">
                <a:solidFill>
                  <a:srgbClr val="FF0000"/>
                </a:solidFill>
              </a:rPr>
              <a:t> = </a:t>
            </a:r>
            <a:r>
              <a:rPr lang="en-GB" dirty="0" err="1">
                <a:solidFill>
                  <a:srgbClr val="FF0000"/>
                </a:solidFill>
              </a:rPr>
              <a:t>SSbetween</a:t>
            </a:r>
            <a:r>
              <a:rPr lang="en-GB" dirty="0">
                <a:solidFill>
                  <a:srgbClr val="FF0000"/>
                </a:solidFill>
              </a:rPr>
              <a:t> + </a:t>
            </a:r>
            <a:r>
              <a:rPr lang="en-GB" dirty="0" err="1">
                <a:solidFill>
                  <a:srgbClr val="FF0000"/>
                </a:solidFill>
              </a:rPr>
              <a:t>SSwithin</a:t>
            </a: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282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697" y="108036"/>
            <a:ext cx="576765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3854" y="108036"/>
            <a:ext cx="6248400" cy="4552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1524" y="4880918"/>
            <a:ext cx="81801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SST (</a:t>
            </a:r>
            <a:r>
              <a:rPr lang="en-GB" dirty="0" err="1">
                <a:solidFill>
                  <a:srgbClr val="FF0000"/>
                </a:solidFill>
              </a:rPr>
              <a:t>SStotal</a:t>
            </a:r>
            <a:r>
              <a:rPr lang="en-GB" dirty="0"/>
              <a:t>) represents the overall variability of the T-cell count</a:t>
            </a:r>
          </a:p>
          <a:p>
            <a:r>
              <a:rPr lang="en-GB" dirty="0"/>
              <a:t>SSE (</a:t>
            </a:r>
            <a:r>
              <a:rPr lang="en-GB" dirty="0" err="1">
                <a:solidFill>
                  <a:srgbClr val="FF0000"/>
                </a:solidFill>
              </a:rPr>
              <a:t>SSwithin</a:t>
            </a:r>
            <a:r>
              <a:rPr lang="en-GB" dirty="0"/>
              <a:t>) – Error (or residual) sum of squares (variation within group); Total sum of squares within</a:t>
            </a:r>
          </a:p>
          <a:p>
            <a:r>
              <a:rPr lang="en-GB" dirty="0"/>
              <a:t>SSM (</a:t>
            </a:r>
            <a:r>
              <a:rPr lang="en-GB" dirty="0" err="1">
                <a:solidFill>
                  <a:srgbClr val="FF0000"/>
                </a:solidFill>
              </a:rPr>
              <a:t>SSbetween</a:t>
            </a:r>
            <a:r>
              <a:rPr lang="en-GB" dirty="0"/>
              <a:t>) – Model sum of squares (variation between groups); Total sum of squares between</a:t>
            </a:r>
          </a:p>
          <a:p>
            <a:r>
              <a:rPr lang="en-GB" dirty="0"/>
              <a:t>SST = SSE + SSM</a:t>
            </a:r>
          </a:p>
          <a:p>
            <a:r>
              <a:rPr lang="en-GB" dirty="0" err="1">
                <a:solidFill>
                  <a:srgbClr val="FF0000"/>
                </a:solidFill>
              </a:rPr>
              <a:t>SStotal</a:t>
            </a:r>
            <a:r>
              <a:rPr lang="en-GB" dirty="0">
                <a:solidFill>
                  <a:srgbClr val="FF0000"/>
                </a:solidFill>
              </a:rPr>
              <a:t> = </a:t>
            </a:r>
            <a:r>
              <a:rPr lang="en-GB" dirty="0" err="1">
                <a:solidFill>
                  <a:srgbClr val="FF0000"/>
                </a:solidFill>
              </a:rPr>
              <a:t>SSwithin</a:t>
            </a:r>
            <a:r>
              <a:rPr lang="en-GB" dirty="0">
                <a:solidFill>
                  <a:srgbClr val="FF0000"/>
                </a:solidFill>
              </a:rPr>
              <a:t> + </a:t>
            </a:r>
            <a:r>
              <a:rPr lang="en-GB" dirty="0" err="1">
                <a:solidFill>
                  <a:srgbClr val="FF0000"/>
                </a:solidFill>
              </a:rPr>
              <a:t>SSbetween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744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(F) test compares the variation between the groups to the inherent variation within the groups.</a:t>
            </a:r>
          </a:p>
          <a:p>
            <a:r>
              <a:rPr lang="en-GB" dirty="0">
                <a:hlinkClick r:id="rId2"/>
              </a:rPr>
              <a:t>http://www.stat.yale.edu/Courses/1997-98/101/anovareg.htm</a:t>
            </a:r>
            <a:endParaRPr lang="en-GB" dirty="0"/>
          </a:p>
          <a:p>
            <a:r>
              <a:rPr lang="en-GB" dirty="0"/>
              <a:t>Example, results of ANOVA, F(2,12) =  3.26, p = 0.02</a:t>
            </a:r>
          </a:p>
          <a:p>
            <a:r>
              <a:rPr lang="en-GB" dirty="0"/>
              <a:t>F(</a:t>
            </a:r>
            <a:r>
              <a:rPr lang="en-GB" dirty="0" err="1"/>
              <a:t>a,b</a:t>
            </a:r>
            <a:r>
              <a:rPr lang="en-GB" dirty="0"/>
              <a:t>) – a is the degree of freedom between groups number of groups -1)</a:t>
            </a:r>
          </a:p>
          <a:p>
            <a:r>
              <a:rPr lang="en-GB" dirty="0"/>
              <a:t>b is the degree of freedom for variance with the groups (total number of observations of all the groups – number of groups)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295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704"/>
            <a:ext cx="10515600" cy="512205"/>
          </a:xfrm>
        </p:spPr>
        <p:txBody>
          <a:bodyPr>
            <a:normAutofit fontScale="90000"/>
          </a:bodyPr>
          <a:lstStyle/>
          <a:p>
            <a:r>
              <a:rPr lang="en-GB" dirty="0"/>
              <a:t>Assumptions for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0014"/>
            <a:ext cx="10515600" cy="132534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 good random representative sample?</a:t>
            </a:r>
          </a:p>
          <a:p>
            <a:r>
              <a:rPr lang="en-GB" dirty="0"/>
              <a:t>Normal distribution of  the error terms (diagnostic plots of the residuals)</a:t>
            </a:r>
          </a:p>
          <a:p>
            <a:r>
              <a:rPr lang="en-GB" dirty="0"/>
              <a:t>Error terms have equal variances (plot residual versus predicted value to verify this)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432" y="1858404"/>
            <a:ext cx="5032602" cy="3936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639" y="1858404"/>
            <a:ext cx="5390666" cy="39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6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3579" y="460160"/>
            <a:ext cx="7574078" cy="57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5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(Group Mean) and Residual  (estimates of error term in model)Values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8381" y="1921347"/>
            <a:ext cx="8924667" cy="42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3043" y="1557852"/>
            <a:ext cx="8787713" cy="47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4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1013"/>
          </a:xfrm>
        </p:spPr>
        <p:txBody>
          <a:bodyPr/>
          <a:lstStyle/>
          <a:p>
            <a:r>
              <a:rPr lang="en-GB" dirty="0"/>
              <a:t>One-Way </a:t>
            </a:r>
            <a:r>
              <a:rPr lang="en-GB" dirty="0" err="1"/>
              <a:t>Anova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9503"/>
            <a:ext cx="10515600" cy="5157460"/>
          </a:xfrm>
        </p:spPr>
        <p:txBody>
          <a:bodyPr/>
          <a:lstStyle/>
          <a:p>
            <a:r>
              <a:rPr lang="en-GB" dirty="0"/>
              <a:t>ANOVA</a:t>
            </a:r>
          </a:p>
          <a:p>
            <a:pPr lvl="1"/>
            <a:r>
              <a:rPr lang="en-GB" dirty="0"/>
              <a:t>Test the means of more than 2 groups</a:t>
            </a:r>
          </a:p>
          <a:p>
            <a:pPr lvl="1"/>
            <a:r>
              <a:rPr lang="en-GB" dirty="0"/>
              <a:t>Example (impact of noise on performance of groups 1, 2, 3 where means </a:t>
            </a:r>
            <a:r>
              <a:rPr lang="en-GB" dirty="0">
                <a:sym typeface="Symbol" panose="05050102010706020507" pitchFamily="18" charset="2"/>
              </a:rPr>
              <a:t>1, 2, and 3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2083" y="3166570"/>
            <a:ext cx="5529919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86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Verify Normality and Equal Variances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1590" y="1378422"/>
            <a:ext cx="63627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71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337" y="1173892"/>
            <a:ext cx="9038705" cy="40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2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032" y="241558"/>
            <a:ext cx="11219935" cy="994118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Example: Compare Group Means with One-Way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5496"/>
            <a:ext cx="10515600" cy="559229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32 bulbs in each plot with 3 types of fertilisers and 1 control (1-4)</a:t>
            </a:r>
          </a:p>
          <a:p>
            <a:r>
              <a:rPr lang="en-GB" dirty="0"/>
              <a:t>Response variable (bulb weight); predicted variable fertiliser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3696" y="1964725"/>
            <a:ext cx="61150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73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Null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0033" y="1403136"/>
            <a:ext cx="7319577" cy="45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91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367480"/>
            <a:ext cx="7292546" cy="51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52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One-Way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Types I, II, III Sum of Squares (Type II is the default)</a:t>
            </a:r>
          </a:p>
          <a:p>
            <a:r>
              <a:rPr lang="en-GB" dirty="0">
                <a:hlinkClick r:id="rId2"/>
              </a:rPr>
              <a:t>https://www.ibm.com/support/knowledgecenter/en/SSLVMB_23.0.0/spss/common/glm_general_factorial_sum_of_squares.html</a:t>
            </a:r>
            <a:r>
              <a:rPr lang="en-GB" dirty="0"/>
              <a:t> </a:t>
            </a:r>
          </a:p>
          <a:p>
            <a:r>
              <a:rPr lang="en-GB" dirty="0">
                <a:hlinkClick r:id="rId3"/>
              </a:rPr>
              <a:t>http://md.psych.bio.uni-goettingen.de/mv/unit/lm_cat/lm_cat_unbal_ss_explained.html</a:t>
            </a:r>
            <a:r>
              <a:rPr lang="en-GB" dirty="0"/>
              <a:t>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782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Type I, II, III sums of square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http://md.psych.bio.uni-goettingen.de/mv/unit/lm_cat/lm_cat_unbal_ss_explained.html</a:t>
            </a:r>
            <a:endParaRPr lang="en-GB" dirty="0"/>
          </a:p>
          <a:p>
            <a:r>
              <a:rPr lang="en-GB" dirty="0"/>
              <a:t>Type I error – reject </a:t>
            </a:r>
            <a:r>
              <a:rPr lang="en-GB" dirty="0" err="1"/>
              <a:t>Ho</a:t>
            </a:r>
            <a:r>
              <a:rPr lang="en-GB" dirty="0"/>
              <a:t> when it is true (false positive)</a:t>
            </a:r>
          </a:p>
          <a:p>
            <a:r>
              <a:rPr lang="en-GB" dirty="0"/>
              <a:t>Type 2 error – accept </a:t>
            </a:r>
            <a:r>
              <a:rPr lang="en-GB" dirty="0" err="1"/>
              <a:t>Ho</a:t>
            </a:r>
            <a:r>
              <a:rPr lang="en-GB" dirty="0"/>
              <a:t> when it is false  (false negative)</a:t>
            </a:r>
          </a:p>
          <a:p>
            <a:r>
              <a:rPr lang="en-GB" dirty="0"/>
              <a:t>Type 3 error – reject </a:t>
            </a:r>
            <a:r>
              <a:rPr lang="en-GB" dirty="0" err="1"/>
              <a:t>Ho</a:t>
            </a:r>
            <a:r>
              <a:rPr lang="en-GB" dirty="0"/>
              <a:t> for the wrong reason</a:t>
            </a:r>
          </a:p>
          <a:p>
            <a:r>
              <a:rPr lang="en-GB" dirty="0"/>
              <a:t>Type 4 error – reject </a:t>
            </a:r>
            <a:r>
              <a:rPr lang="en-GB" dirty="0" err="1"/>
              <a:t>Ho</a:t>
            </a:r>
            <a:r>
              <a:rPr lang="en-GB" dirty="0"/>
              <a:t> but wrongly interpret  results (a specific Type 3 error)</a:t>
            </a:r>
          </a:p>
          <a:p>
            <a:pPr marL="0" indent="0">
              <a:buNone/>
            </a:pPr>
            <a:r>
              <a:rPr lang="en-GB">
                <a:hlinkClick r:id="rId3"/>
              </a:rPr>
              <a:t>https://www.statisticshowto.datasciencecentral.com/type-iii-error-in-statistical-tests/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764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Definition of terms and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solidFill>
                  <a:srgbClr val="FF0000"/>
                </a:solidFill>
              </a:rPr>
              <a:t>Means and Least square means - </a:t>
            </a:r>
            <a:r>
              <a:rPr lang="en-GB">
                <a:solidFill>
                  <a:srgbClr val="FF0000"/>
                </a:solidFill>
                <a:hlinkClick r:id="rId2"/>
              </a:rPr>
              <a:t>http://webpages.uidaho.edu/cals-statprog/sas/workshops/glm/lsmeans.htm</a:t>
            </a:r>
            <a:r>
              <a:rPr lang="en-GB">
                <a:solidFill>
                  <a:srgbClr val="FF0000"/>
                </a:solidFill>
              </a:rPr>
              <a:t> </a:t>
            </a:r>
          </a:p>
          <a:p>
            <a:r>
              <a:rPr lang="en-GB">
                <a:solidFill>
                  <a:srgbClr val="FF0000"/>
                </a:solidFill>
              </a:rPr>
              <a:t>Type I, Type III, sum of squares </a:t>
            </a:r>
            <a:r>
              <a:rPr lang="en-GB">
                <a:solidFill>
                  <a:srgbClr val="FF0000"/>
                </a:solidFill>
                <a:hlinkClick r:id="rId3"/>
              </a:rPr>
              <a:t>http://goanna.cs.rmit.edu.au/~fscholer/anova.php</a:t>
            </a:r>
            <a:r>
              <a:rPr lang="en-GB">
                <a:solidFill>
                  <a:srgbClr val="FF0000"/>
                </a:solidFill>
              </a:rPr>
              <a:t> </a:t>
            </a:r>
          </a:p>
          <a:p>
            <a:pPr>
              <a:buNone/>
            </a:pPr>
            <a:r>
              <a:rPr lang="en-GB">
                <a:solidFill>
                  <a:srgbClr val="FF0000"/>
                </a:solidFill>
                <a:hlinkClick r:id="rId4"/>
              </a:rPr>
              <a:t>https://www.uvm.edu/~dhowell/StatPages/More_Stuff/Type1-3.pdf</a:t>
            </a:r>
            <a:r>
              <a:rPr lang="en-GB">
                <a:solidFill>
                  <a:srgbClr val="FF0000"/>
                </a:solidFill>
              </a:rPr>
              <a:t> </a:t>
            </a:r>
          </a:p>
          <a:p>
            <a:r>
              <a:rPr lang="en-GB"/>
              <a:t>p value &lt;  </a:t>
            </a:r>
            <a:r>
              <a:rPr lang="el-GR"/>
              <a:t>α</a:t>
            </a:r>
            <a:r>
              <a:rPr lang="en-GB"/>
              <a:t> (0.05) means that there is significant difference</a:t>
            </a:r>
          </a:p>
          <a:p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Two-Way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Two-way ANOVA </a:t>
            </a:r>
          </a:p>
          <a:p>
            <a:r>
              <a:rPr lang="en-GB" dirty="0"/>
              <a:t>A two-way ANOVA tests the effects of 2 independent variables (e.g. A, and B) on a dependent variable (must be numeric).</a:t>
            </a:r>
          </a:p>
          <a:p>
            <a:r>
              <a:rPr lang="en-GB" dirty="0"/>
              <a:t>The test could be:</a:t>
            </a:r>
          </a:p>
          <a:p>
            <a:pPr lvl="1"/>
            <a:r>
              <a:rPr lang="en-GB" dirty="0"/>
              <a:t>Effect of only one independent variable A</a:t>
            </a:r>
          </a:p>
          <a:p>
            <a:pPr lvl="1"/>
            <a:r>
              <a:rPr lang="en-GB" dirty="0"/>
              <a:t>Effect of only one independent variable B</a:t>
            </a:r>
          </a:p>
          <a:p>
            <a:pPr lvl="1"/>
            <a:r>
              <a:rPr lang="en-GB" dirty="0"/>
              <a:t>Effect of the interaction of A and B (i.e. effect of A combined </a:t>
            </a:r>
            <a:r>
              <a:rPr lang="en-GB"/>
              <a:t>with effect B)</a:t>
            </a:r>
            <a:endParaRPr lang="en-GB" dirty="0"/>
          </a:p>
          <a:p>
            <a:r>
              <a:rPr lang="en-GB" dirty="0"/>
              <a:t>Look at Example 8.4, pages 14-15</a:t>
            </a:r>
          </a:p>
        </p:txBody>
      </p:sp>
    </p:spTree>
    <p:extLst>
      <p:ext uri="{BB962C8B-B14F-4D97-AF65-F5344CB8AC3E}">
        <p14:creationId xmlns:p14="http://schemas.microsoft.com/office/powerpoint/2010/main" val="3367012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 at the excel sheet again (will revisit in recording)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 – between</a:t>
            </a:r>
          </a:p>
          <a:p>
            <a:r>
              <a:rPr lang="en-GB" dirty="0"/>
              <a:t>Error – within</a:t>
            </a:r>
          </a:p>
          <a:p>
            <a:r>
              <a:rPr lang="en-GB" dirty="0"/>
              <a:t>Total - total</a:t>
            </a:r>
          </a:p>
        </p:txBody>
      </p:sp>
    </p:spTree>
    <p:extLst>
      <p:ext uri="{BB962C8B-B14F-4D97-AF65-F5344CB8AC3E}">
        <p14:creationId xmlns:p14="http://schemas.microsoft.com/office/powerpoint/2010/main" val="286062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692" y="1028041"/>
            <a:ext cx="6995516" cy="43217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52800" y="401782"/>
            <a:ext cx="43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Are the performance means of the three samples equal or not equal?</a:t>
            </a:r>
          </a:p>
        </p:txBody>
      </p:sp>
    </p:spTree>
    <p:extLst>
      <p:ext uri="{BB962C8B-B14F-4D97-AF65-F5344CB8AC3E}">
        <p14:creationId xmlns:p14="http://schemas.microsoft.com/office/powerpoint/2010/main" val="2812443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One-way ANOVA (Part 1), A Visual Guide </a:t>
            </a:r>
            <a:r>
              <a:rPr lang="en-GB" dirty="0">
                <a:hlinkClick r:id="rId2"/>
              </a:rPr>
              <a:t>https://www.youtube.com/watch?v=JgMFhKi6f6Y</a:t>
            </a:r>
            <a:endParaRPr lang="en-GB" dirty="0"/>
          </a:p>
          <a:p>
            <a:r>
              <a:rPr lang="en-GB" dirty="0">
                <a:hlinkClick r:id="rId3"/>
              </a:rPr>
              <a:t>https://www.youtube.com/watch?v=ITf4vHhyGpc</a:t>
            </a:r>
            <a:r>
              <a:rPr lang="en-GB" dirty="0"/>
              <a:t> </a:t>
            </a:r>
          </a:p>
          <a:p>
            <a:r>
              <a:rPr lang="en-GB" dirty="0"/>
              <a:t>One-way ANOVA (Part 2) Understanding the calculation </a:t>
            </a:r>
            <a:r>
              <a:rPr lang="en-GB" dirty="0">
                <a:hlinkClick r:id="rId4"/>
              </a:rPr>
              <a:t>https://www.youtube.com/watch?v=UrRYITjDOww</a:t>
            </a:r>
            <a:r>
              <a:rPr lang="en-GB" dirty="0"/>
              <a:t> </a:t>
            </a:r>
          </a:p>
          <a:p>
            <a:r>
              <a:rPr lang="en-GB" dirty="0"/>
              <a:t>Two-way  ANOVA (Part 1), An Introduction  </a:t>
            </a:r>
            <a:r>
              <a:rPr lang="en-GB" dirty="0">
                <a:hlinkClick r:id="rId5"/>
              </a:rPr>
              <a:t>https://www.youtube.com/watch?v=i4mamuL_CF8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868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95687" y="1463675"/>
            <a:ext cx="5000625" cy="3733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0" y="401782"/>
            <a:ext cx="4350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it is a two sample t-test then the question is are the means of the two samples equal or not equal?</a:t>
            </a:r>
          </a:p>
        </p:txBody>
      </p:sp>
    </p:spTree>
    <p:extLst>
      <p:ext uri="{BB962C8B-B14F-4D97-AF65-F5344CB8AC3E}">
        <p14:creationId xmlns:p14="http://schemas.microsoft.com/office/powerpoint/2010/main" val="411527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38525" y="1434306"/>
            <a:ext cx="5314950" cy="3781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0" y="401782"/>
            <a:ext cx="4350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For ANOVA, the question is: Are </a:t>
            </a:r>
            <a:r>
              <a:rPr lang="en-GB"/>
              <a:t>the performance means </a:t>
            </a:r>
            <a:r>
              <a:rPr lang="en-GB" dirty="0"/>
              <a:t>of the three samples equal or not equal?</a:t>
            </a:r>
          </a:p>
        </p:txBody>
      </p:sp>
    </p:spTree>
    <p:extLst>
      <p:ext uri="{BB962C8B-B14F-4D97-AF65-F5344CB8AC3E}">
        <p14:creationId xmlns:p14="http://schemas.microsoft.com/office/powerpoint/2010/main" val="95929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Dependent (response)</a:t>
            </a:r>
            <a:r>
              <a:rPr lang="en-GB" sz="2800" dirty="0"/>
              <a:t> variable – is a continuous variable; </a:t>
            </a:r>
            <a:r>
              <a:rPr lang="en-GB" sz="2800" dirty="0">
                <a:solidFill>
                  <a:srgbClr val="FF0000"/>
                </a:solidFill>
              </a:rPr>
              <a:t>independent (factor</a:t>
            </a:r>
            <a:r>
              <a:rPr lang="en-GB" sz="2800" dirty="0"/>
              <a:t> or predictor) variable – is a categorical variable. One-way ANOVA – only 1 independent variable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24237" y="2091531"/>
            <a:ext cx="53435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7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938"/>
            <a:ext cx="10515600" cy="1043261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Blood Count (Response variable); Type of Medication (Predictor Variable – 3 levels)</a:t>
            </a:r>
            <a:br>
              <a:rPr lang="en-GB" sz="2400" dirty="0"/>
            </a:br>
            <a:r>
              <a:rPr lang="en-GB" sz="2400" dirty="0"/>
              <a:t>The question is: Is the means blood count for Medication 1, Medication 2, and Placebo significantly different?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33750" y="2162969"/>
            <a:ext cx="55245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0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T-test – if we conduct 2-sample t-tests then we shall have 3 pairs of t-tests as shown below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67075" y="2186781"/>
            <a:ext cx="56578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1507</Words>
  <Application>Microsoft Office PowerPoint</Application>
  <PresentationFormat>Widescreen</PresentationFormat>
  <Paragraphs>115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Week 2: Inferential Statistics 1 (ANOVA)</vt:lpstr>
      <vt:lpstr>One-way ANOVA</vt:lpstr>
      <vt:lpstr>One-Way Anova</vt:lpstr>
      <vt:lpstr>PowerPoint Presentation</vt:lpstr>
      <vt:lpstr>PowerPoint Presentation</vt:lpstr>
      <vt:lpstr>PowerPoint Presentation</vt:lpstr>
      <vt:lpstr>Dependent (response) variable – is a continuous variable; independent (factor or predictor) variable – is a categorical variable. One-way ANOVA – only 1 independent variable</vt:lpstr>
      <vt:lpstr>Blood Count (Response variable); Type of Medication (Predictor Variable – 3 levels) The question is: Is the means blood count for Medication 1, Medication 2, and Placebo significantly different? </vt:lpstr>
      <vt:lpstr>T-test – if we conduct 2-sample t-tests then we shall have 3 pairs of t-tests as shown below</vt:lpstr>
      <vt:lpstr>ANOVA Overview – the three pairs of t-tests could be replaced with a single One-Way ANOVA test</vt:lpstr>
      <vt:lpstr>PowerPoint Presentation</vt:lpstr>
      <vt:lpstr>PowerPoint Presentation</vt:lpstr>
      <vt:lpstr>If one of the means is not equal -&gt; reject null hypothesis</vt:lpstr>
      <vt:lpstr>This is the model: i – indexes treatment, k = observation number, µ =  overall population mean, i = effect of medication (i = 1,2,3 for 3 types of medicine), </vt:lpstr>
      <vt:lpstr>ANOVA – Analyses the variances of the groups to check whether there is any significant differences in the means</vt:lpstr>
      <vt:lpstr>Underlying Concepts</vt:lpstr>
      <vt:lpstr>Excellent Resource</vt:lpstr>
      <vt:lpstr>Note: </vt:lpstr>
      <vt:lpstr>PowerPoint Presentation</vt:lpstr>
      <vt:lpstr>Calculate the ratio – reject null hypothesis</vt:lpstr>
      <vt:lpstr>Calculate three types of sums of squares</vt:lpstr>
      <vt:lpstr>PowerPoint Presentation</vt:lpstr>
      <vt:lpstr>Total variation in the data from the grand mean</vt:lpstr>
      <vt:lpstr>PowerPoint Presentation</vt:lpstr>
      <vt:lpstr>F-Test</vt:lpstr>
      <vt:lpstr>Assumptions for ANOVA</vt:lpstr>
      <vt:lpstr>PowerPoint Presentation</vt:lpstr>
      <vt:lpstr>Predicted (Group Mean) and Residual  (estimates of error term in model)Values</vt:lpstr>
      <vt:lpstr>PowerPoint Presentation</vt:lpstr>
      <vt:lpstr>Verify Normality and Equal Variances </vt:lpstr>
      <vt:lpstr>PowerPoint Presentation</vt:lpstr>
      <vt:lpstr>Example: Compare Group Means with One-Way ANOVA</vt:lpstr>
      <vt:lpstr>Null Hypothesis</vt:lpstr>
      <vt:lpstr>Alternative Hypothesis</vt:lpstr>
      <vt:lpstr> One-Way ANOVA</vt:lpstr>
      <vt:lpstr>PowerPoint Presentation</vt:lpstr>
      <vt:lpstr>Definition of terms and concepts</vt:lpstr>
      <vt:lpstr>Two-Way ANOVA</vt:lpstr>
      <vt:lpstr>Look at the excel sheet again (will revisit in recording)</vt:lpstr>
      <vt:lpstr>Resources</vt:lpstr>
      <vt:lpstr>End</vt:lpstr>
    </vt:vector>
  </TitlesOfParts>
  <Company>Leeds Beckett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Kor, Ah-Lian</dc:creator>
  <cp:lastModifiedBy>Kor, Ah-Lian</cp:lastModifiedBy>
  <cp:revision>125</cp:revision>
  <dcterms:created xsi:type="dcterms:W3CDTF">2017-02-24T09:41:52Z</dcterms:created>
  <dcterms:modified xsi:type="dcterms:W3CDTF">2023-09-28T10:56:27Z</dcterms:modified>
</cp:coreProperties>
</file>